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5" r:id="rId8"/>
    <p:sldId id="266" r:id="rId9"/>
    <p:sldId id="267" r:id="rId10"/>
    <p:sldId id="268" r:id="rId11"/>
    <p:sldId id="262" r:id="rId12"/>
    <p:sldId id="263" r:id="rId13"/>
    <p:sldId id="270" r:id="rId14"/>
    <p:sldId id="269" r:id="rId15"/>
    <p:sldId id="264" r:id="rId16"/>
  </p:sldIdLst>
  <p:sldSz cx="9144000" cy="6858000" type="screen4x3"/>
  <p:notesSz cx="9823450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5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56829" cy="3404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64348" y="0"/>
            <a:ext cx="4256829" cy="3404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3206C-CF8E-41C9-8428-1CDC6BF665D6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67167"/>
            <a:ext cx="4256829" cy="3404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64348" y="6467167"/>
            <a:ext cx="4256829" cy="3404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2600D-92DF-4991-95EB-593AF985E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701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56829" cy="3404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64348" y="0"/>
            <a:ext cx="4256829" cy="3404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E1535-1EF2-488B-B037-348CA5C1601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09925" y="511175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2346" y="3234175"/>
            <a:ext cx="7858759" cy="30639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67167"/>
            <a:ext cx="4256829" cy="3404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64348" y="6467167"/>
            <a:ext cx="4256829" cy="3404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D98E7-CEF7-4927-B664-5B9480D4D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060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836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234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726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19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826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283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450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511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333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466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000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47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166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D98E7-CEF7-4927-B664-5B9480D4DA5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94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43312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788709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921225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4381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59691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109016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234274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3020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260530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824343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477164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18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-99391"/>
            <a:ext cx="7056784" cy="36003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6700" b="1" dirty="0" smtClean="0">
                <a:solidFill>
                  <a:srgbClr val="C00000"/>
                </a:solidFill>
              </a:rPr>
              <a:t>Использование </a:t>
            </a:r>
            <a:r>
              <a:rPr lang="ru-RU" sz="6700" b="1" dirty="0">
                <a:solidFill>
                  <a:srgbClr val="C00000"/>
                </a:solidFill>
              </a:rPr>
              <a:t>материнского капитала в сделках с недвижимостью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5517232"/>
            <a:ext cx="6624736" cy="12192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Максимча</a:t>
            </a:r>
            <a:r>
              <a:rPr lang="ru-RU" b="1" dirty="0">
                <a:solidFill>
                  <a:schemeClr val="tx1"/>
                </a:solidFill>
              </a:rPr>
              <a:t> Елена Геннадьевна, </a:t>
            </a:r>
            <a:r>
              <a:rPr lang="ru-RU" b="1" dirty="0" smtClean="0">
                <a:solidFill>
                  <a:schemeClr val="tx1"/>
                </a:solidFill>
              </a:rPr>
              <a:t>генеральный директор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АН </a:t>
            </a:r>
            <a:r>
              <a:rPr lang="ru-RU" b="1" dirty="0" smtClean="0">
                <a:solidFill>
                  <a:schemeClr val="tx1"/>
                </a:solidFill>
              </a:rPr>
              <a:t>«ГРАНАТ» 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76264" cy="1127746"/>
          </a:xfrm>
          <a:prstGeom prst="rect">
            <a:avLst/>
          </a:prstGeom>
          <a:pattFill prst="pct60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75000"/>
              </a:schemeClr>
            </a:bgClr>
          </a:pattFill>
          <a:effectLst>
            <a:glow rad="127000">
              <a:schemeClr val="accent1">
                <a:alpha val="0"/>
              </a:schemeClr>
            </a:glow>
            <a:reflection endPos="0" dist="50800" dir="5400000" sy="-100000" algn="bl" rotWithShape="0"/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778058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98" y="332656"/>
            <a:ext cx="9036496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0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600" b="1" dirty="0" smtClean="0">
                <a:solidFill>
                  <a:prstClr val="black"/>
                </a:solidFill>
                <a:ea typeface="+mn-ea"/>
                <a:cs typeface="+mn-cs"/>
              </a:rPr>
              <a:t>Компенсация </a:t>
            </a:r>
            <a:r>
              <a:rPr lang="ru-RU" sz="3600" b="1" dirty="0">
                <a:solidFill>
                  <a:prstClr val="black"/>
                </a:solidFill>
                <a:ea typeface="+mn-ea"/>
                <a:cs typeface="+mn-cs"/>
              </a:rPr>
              <a:t>затрат за построенный </a:t>
            </a:r>
            <a:r>
              <a:rPr lang="ru-RU" sz="3600" b="1" dirty="0" smtClean="0">
                <a:solidFill>
                  <a:prstClr val="black"/>
                </a:solidFill>
                <a:ea typeface="+mn-ea"/>
                <a:cs typeface="+mn-cs"/>
              </a:rPr>
              <a:t>владельцем </a:t>
            </a:r>
            <a:r>
              <a:rPr lang="ru-RU" sz="3600" b="1" dirty="0">
                <a:solidFill>
                  <a:prstClr val="black"/>
                </a:solidFill>
                <a:ea typeface="+mn-ea"/>
                <a:cs typeface="+mn-cs"/>
              </a:rPr>
              <a:t>сертификата объект индивидуального жилищного строительства.</a:t>
            </a:r>
            <a:r>
              <a:rPr lang="ru-RU" sz="27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7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60848"/>
            <a:ext cx="8964488" cy="4797152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sz="3000" b="1" dirty="0">
                <a:solidFill>
                  <a:srgbClr val="C00000"/>
                </a:solidFill>
              </a:rPr>
              <a:t>Можно использовать только после трехлетия </a:t>
            </a:r>
            <a:r>
              <a:rPr lang="ru-RU" sz="3000" b="1" dirty="0" smtClean="0">
                <a:solidFill>
                  <a:srgbClr val="C00000"/>
                </a:solidFill>
              </a:rPr>
              <a:t>ребенка</a:t>
            </a:r>
          </a:p>
          <a:p>
            <a:pPr marL="0" indent="0">
              <a:buNone/>
            </a:pPr>
            <a:r>
              <a:rPr lang="ru-RU" sz="4200" b="1" dirty="0" smtClean="0"/>
              <a:t>Важно:</a:t>
            </a:r>
          </a:p>
          <a:p>
            <a:r>
              <a:rPr lang="ru-RU" sz="2800" b="1" dirty="0" smtClean="0"/>
              <a:t>Собственником дома должен быть владелец сертификата или его законный супруг.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Право </a:t>
            </a:r>
            <a:r>
              <a:rPr lang="ru-RU" sz="2800" b="1" dirty="0"/>
              <a:t>собственности на </a:t>
            </a:r>
            <a:r>
              <a:rPr lang="ru-RU" sz="2800" b="1" dirty="0" smtClean="0"/>
              <a:t>дом </a:t>
            </a:r>
            <a:r>
              <a:rPr lang="ru-RU" sz="2800" b="1" dirty="0"/>
              <a:t>возникло не ранее 1 января 2007 </a:t>
            </a:r>
            <a:r>
              <a:rPr lang="ru-RU" sz="2800" b="1" dirty="0" smtClean="0"/>
              <a:t>года</a:t>
            </a:r>
          </a:p>
          <a:p>
            <a:endParaRPr lang="ru-RU" sz="2800" b="1" dirty="0" smtClean="0"/>
          </a:p>
          <a:p>
            <a:r>
              <a:rPr lang="ru-RU" sz="2800" b="1" dirty="0"/>
              <a:t>Земельный участок  должен быть категории  "поселений" с разрешенным использованием "для индивидуального жилищного строительства (ИЖС</a:t>
            </a:r>
            <a:r>
              <a:rPr lang="ru-RU" sz="2800" b="1" dirty="0" smtClean="0"/>
              <a:t>)</a:t>
            </a:r>
          </a:p>
          <a:p>
            <a:pPr marL="0" indent="0">
              <a:buNone/>
            </a:pPr>
            <a:endParaRPr lang="ru-RU" sz="2800" b="1" dirty="0" smtClean="0"/>
          </a:p>
          <a:p>
            <a:r>
              <a:rPr lang="ru-RU" sz="2800" b="1" dirty="0" smtClean="0"/>
              <a:t>Обязательно оформление долевой собственности на всех членов семьи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5468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5981"/>
            <a:ext cx="8532440" cy="1143000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Причины отказов в удовлетворении заявлений о распоряжении средствами МСК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5157192"/>
          </a:xfrm>
        </p:spPr>
        <p:txBody>
          <a:bodyPr>
            <a:normAutofit lnSpcReduction="10000"/>
          </a:bodyPr>
          <a:lstStyle/>
          <a:p>
            <a:pPr lvl="0" defTabSz="449263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" pitchFamily="2" charset="2"/>
              <a:buChar char="q"/>
            </a:pPr>
            <a:r>
              <a:rPr lang="ru-RU" sz="2000" b="1" u="sng" kern="0" dirty="0">
                <a:solidFill>
                  <a:srgbClr val="C00000"/>
                </a:solidFill>
                <a:latin typeface="Calibri" pitchFamily="34" charset="0"/>
              </a:rPr>
              <a:t>Всего принято 157 отказных решений по кредитам и займам, что составляет 0,73% от общего количества заявлений о распоряжении средствами МСК по данному направлению</a:t>
            </a:r>
            <a:r>
              <a:rPr lang="ru-RU" sz="2000" b="1" u="sng" kern="0" dirty="0" smtClean="0">
                <a:solidFill>
                  <a:srgbClr val="C00000"/>
                </a:solidFill>
                <a:latin typeface="Calibri" pitchFamily="34" charset="0"/>
              </a:rPr>
              <a:t>.</a:t>
            </a:r>
          </a:p>
          <a:p>
            <a:pPr marL="0" lvl="0" indent="0" defTabSz="449263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endParaRPr lang="ru-RU" sz="2000" b="1" u="sng" kern="0" dirty="0">
              <a:solidFill>
                <a:srgbClr val="C00000"/>
              </a:solidFill>
              <a:latin typeface="Calibri" pitchFamily="34" charset="0"/>
            </a:endParaRPr>
          </a:p>
          <a:p>
            <a:pPr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38000"/>
            </a:pPr>
            <a:r>
              <a:rPr lang="ru-RU" sz="2400" b="1" kern="0" dirty="0" smtClean="0">
                <a:solidFill>
                  <a:srgbClr val="000000"/>
                </a:solidFill>
              </a:rPr>
              <a:t> цель </a:t>
            </a:r>
            <a:r>
              <a:rPr lang="ru-RU" sz="2400" b="1" kern="0" dirty="0">
                <a:solidFill>
                  <a:srgbClr val="000000"/>
                </a:solidFill>
              </a:rPr>
              <a:t>кредита потребительские цели; </a:t>
            </a:r>
          </a:p>
          <a:p>
            <a:pPr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38000"/>
            </a:pPr>
            <a:r>
              <a:rPr lang="ru-RU" sz="2400" b="1" kern="0" dirty="0" smtClean="0">
                <a:solidFill>
                  <a:srgbClr val="000000"/>
                </a:solidFill>
              </a:rPr>
              <a:t>вместо </a:t>
            </a:r>
            <a:r>
              <a:rPr lang="ru-RU" sz="2400" b="1" kern="0" dirty="0">
                <a:solidFill>
                  <a:srgbClr val="000000"/>
                </a:solidFill>
              </a:rPr>
              <a:t>кредитных договоров представлены договора </a:t>
            </a:r>
            <a:r>
              <a:rPr lang="ru-RU" sz="2400" b="1" kern="0" dirty="0" smtClean="0">
                <a:solidFill>
                  <a:srgbClr val="000000"/>
                </a:solidFill>
              </a:rPr>
              <a:t>   купли-продажи </a:t>
            </a:r>
            <a:r>
              <a:rPr lang="ru-RU" sz="2400" b="1" kern="0" dirty="0">
                <a:solidFill>
                  <a:srgbClr val="000000"/>
                </a:solidFill>
              </a:rPr>
              <a:t>с рассрочкой платежа, заключенные с организациями; </a:t>
            </a:r>
          </a:p>
          <a:p>
            <a:pPr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38000"/>
            </a:pPr>
            <a:r>
              <a:rPr lang="ru-RU" sz="2400" b="1" kern="0" dirty="0" smtClean="0">
                <a:solidFill>
                  <a:srgbClr val="000000"/>
                </a:solidFill>
              </a:rPr>
              <a:t>отсутствует </a:t>
            </a:r>
            <a:r>
              <a:rPr lang="ru-RU" sz="2400" b="1" kern="0" dirty="0">
                <a:solidFill>
                  <a:srgbClr val="000000"/>
                </a:solidFill>
              </a:rPr>
              <a:t>разрешение на строительство строящегося </a:t>
            </a:r>
            <a:r>
              <a:rPr lang="ru-RU" sz="2400" b="1" kern="0" dirty="0" smtClean="0">
                <a:solidFill>
                  <a:srgbClr val="000000"/>
                </a:solidFill>
              </a:rPr>
              <a:t>   жилого </a:t>
            </a:r>
            <a:r>
              <a:rPr lang="ru-RU" sz="2400" b="1" kern="0" dirty="0">
                <a:solidFill>
                  <a:srgbClr val="000000"/>
                </a:solidFill>
              </a:rPr>
              <a:t>дома;</a:t>
            </a:r>
          </a:p>
          <a:p>
            <a:pPr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38000"/>
            </a:pPr>
            <a:r>
              <a:rPr lang="ru-RU" sz="2400" b="1" kern="0" dirty="0" smtClean="0">
                <a:solidFill>
                  <a:srgbClr val="000000"/>
                </a:solidFill>
              </a:rPr>
              <a:t>отсутствует </a:t>
            </a:r>
            <a:r>
              <a:rPr lang="ru-RU" sz="2400" b="1" kern="0" dirty="0">
                <a:solidFill>
                  <a:srgbClr val="000000"/>
                </a:solidFill>
              </a:rPr>
              <a:t>свидетельство о регистрации права собственности;</a:t>
            </a:r>
          </a:p>
          <a:p>
            <a:pPr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38000"/>
            </a:pPr>
            <a:r>
              <a:rPr lang="ru-RU" sz="2400" b="1" kern="0" dirty="0" smtClean="0">
                <a:solidFill>
                  <a:srgbClr val="000000"/>
                </a:solidFill>
              </a:rPr>
              <a:t>собственником </a:t>
            </a:r>
            <a:r>
              <a:rPr lang="ru-RU" sz="2400" b="1" kern="0" dirty="0">
                <a:solidFill>
                  <a:srgbClr val="000000"/>
                </a:solidFill>
              </a:rPr>
              <a:t>жилого помещения, приобретенного на средства кредита, является третье лицо;</a:t>
            </a:r>
          </a:p>
          <a:p>
            <a:pPr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38000"/>
            </a:pPr>
            <a:r>
              <a:rPr lang="ru-RU" sz="2400" b="1" kern="0" dirty="0" smtClean="0">
                <a:solidFill>
                  <a:srgbClr val="000000"/>
                </a:solidFill>
              </a:rPr>
              <a:t>цель </a:t>
            </a:r>
            <a:r>
              <a:rPr lang="ru-RU" sz="2400" b="1" kern="0" dirty="0">
                <a:solidFill>
                  <a:srgbClr val="000000"/>
                </a:solidFill>
              </a:rPr>
              <a:t>займа - приобретение доли в праве на жилое помещение;</a:t>
            </a:r>
          </a:p>
          <a:p>
            <a:endParaRPr lang="ru-RU" dirty="0"/>
          </a:p>
        </p:txBody>
      </p:sp>
      <p:pic>
        <p:nvPicPr>
          <p:cNvPr id="5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2" y="-28519"/>
            <a:ext cx="2257558" cy="108125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2950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ru-RU" sz="2200" b="1" u="sng" kern="0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sz="2200" b="1" u="sng" kern="0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2200" b="1" u="sng" kern="0" dirty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sz="2200" b="1" u="sng" kern="0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2000" b="1" u="sng" kern="0" dirty="0" smtClean="0">
                <a:solidFill>
                  <a:srgbClr val="3333CC"/>
                </a:solidFill>
                <a:latin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688632"/>
          </a:xfrm>
        </p:spPr>
        <p:txBody>
          <a:bodyPr>
            <a:normAutofit lnSpcReduction="10000"/>
          </a:bodyPr>
          <a:lstStyle/>
          <a:p>
            <a:pPr marL="0" lvl="0" indent="0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ru-RU" sz="2400" b="1" kern="0" dirty="0" err="1" smtClean="0">
                <a:solidFill>
                  <a:srgbClr val="000000"/>
                </a:solidFill>
              </a:rPr>
              <a:t>займ</a:t>
            </a:r>
            <a:r>
              <a:rPr lang="ru-RU" sz="2400" b="1" kern="0" dirty="0" smtClean="0">
                <a:solidFill>
                  <a:srgbClr val="000000"/>
                </a:solidFill>
              </a:rPr>
              <a:t> </a:t>
            </a:r>
            <a:r>
              <a:rPr lang="ru-RU" sz="2400" b="1" kern="0" dirty="0">
                <a:solidFill>
                  <a:srgbClr val="000000"/>
                </a:solidFill>
              </a:rPr>
              <a:t>выдан несуществующей организацией;</a:t>
            </a:r>
          </a:p>
          <a:p>
            <a:pPr marL="0" lvl="0" indent="0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 smtClean="0">
                <a:solidFill>
                  <a:srgbClr val="000000"/>
                </a:solidFill>
              </a:rPr>
              <a:t>  займодавец </a:t>
            </a:r>
            <a:r>
              <a:rPr lang="ru-RU" sz="2400" b="1" kern="0" dirty="0">
                <a:solidFill>
                  <a:srgbClr val="000000"/>
                </a:solidFill>
              </a:rPr>
              <a:t>– индивидуальный предприниматель; </a:t>
            </a:r>
          </a:p>
          <a:p>
            <a:pPr marL="0" lvl="0" indent="0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 smtClean="0">
                <a:solidFill>
                  <a:srgbClr val="000000"/>
                </a:solidFill>
              </a:rPr>
              <a:t>  заемщиком </a:t>
            </a:r>
            <a:r>
              <a:rPr lang="ru-RU" sz="2400" b="1" kern="0" dirty="0">
                <a:solidFill>
                  <a:srgbClr val="000000"/>
                </a:solidFill>
              </a:rPr>
              <a:t>по договору является третье лицо</a:t>
            </a:r>
            <a:r>
              <a:rPr lang="ru-RU" sz="2400" b="1" kern="0" dirty="0" smtClean="0">
                <a:solidFill>
                  <a:srgbClr val="000000"/>
                </a:solidFill>
              </a:rPr>
              <a:t>.</a:t>
            </a:r>
          </a:p>
          <a:p>
            <a:pPr marL="269875" lvl="0" indent="-269875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 smtClean="0">
                <a:solidFill>
                  <a:srgbClr val="000000"/>
                </a:solidFill>
              </a:rPr>
              <a:t>приобретение </a:t>
            </a:r>
            <a:r>
              <a:rPr lang="ru-RU" sz="2400" b="1" kern="0" dirty="0">
                <a:solidFill>
                  <a:srgbClr val="000000"/>
                </a:solidFill>
              </a:rPr>
              <a:t>в собственность доли в жилом помещении;</a:t>
            </a:r>
          </a:p>
          <a:p>
            <a:pPr marL="269875" lvl="0" indent="-269875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>
                <a:solidFill>
                  <a:srgbClr val="000000"/>
                </a:solidFill>
              </a:rPr>
              <a:t>не представлен акт освидетельствования проведения основных работ по строительству;</a:t>
            </a:r>
          </a:p>
          <a:p>
            <a:pPr marL="269875" lvl="0" indent="-269875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 smtClean="0">
                <a:solidFill>
                  <a:srgbClr val="000000"/>
                </a:solidFill>
              </a:rPr>
              <a:t>не </a:t>
            </a:r>
            <a:r>
              <a:rPr lang="ru-RU" sz="2400" b="1" kern="0" dirty="0">
                <a:solidFill>
                  <a:srgbClr val="000000"/>
                </a:solidFill>
              </a:rPr>
              <a:t>представлено письменное обязательство;</a:t>
            </a:r>
          </a:p>
          <a:p>
            <a:pPr marL="269875" lvl="0" indent="-269875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>
                <a:solidFill>
                  <a:srgbClr val="000000"/>
                </a:solidFill>
              </a:rPr>
              <a:t>приобретаемое жилое помещение непригодно для проживания;</a:t>
            </a:r>
          </a:p>
          <a:p>
            <a:pPr marL="269875" lvl="0" indent="-269875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>
                <a:solidFill>
                  <a:srgbClr val="000000"/>
                </a:solidFill>
              </a:rPr>
              <a:t>совершение преступления против личности в отношении своего ребенка;</a:t>
            </a:r>
          </a:p>
          <a:p>
            <a:pPr marL="269875" lvl="0" indent="-269875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>
                <a:solidFill>
                  <a:srgbClr val="000000"/>
                </a:solidFill>
              </a:rPr>
              <a:t>компенсация затрат на строительство незавершенного строительством жилого дома;</a:t>
            </a:r>
          </a:p>
          <a:p>
            <a:pPr marL="269875" lvl="0" indent="-269875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>
                <a:solidFill>
                  <a:srgbClr val="000000"/>
                </a:solidFill>
              </a:rPr>
              <a:t>приобретение строящегося жилого помещения по договору уступки у физического лица;</a:t>
            </a:r>
          </a:p>
          <a:p>
            <a:pPr marL="269875" lvl="0" indent="-269875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100000"/>
              <a:buFont typeface="Wingdings 2" pitchFamily="18" charset="2"/>
              <a:buChar char=""/>
            </a:pPr>
            <a:r>
              <a:rPr lang="ru-RU" sz="2400" b="1" kern="0" dirty="0">
                <a:solidFill>
                  <a:srgbClr val="000000"/>
                </a:solidFill>
              </a:rPr>
              <a:t>компенсация затрат на объект индивидуального жилищного строительства, построенный в 2006 году.</a:t>
            </a:r>
          </a:p>
          <a:p>
            <a:pPr marL="269875" lvl="0" indent="-269875" defTabSz="449263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0BD0D9"/>
              </a:buClr>
              <a:buSzPct val="100000"/>
              <a:buFont typeface="Wingdings 2" pitchFamily="18" charset="2"/>
              <a:buChar char=""/>
            </a:pPr>
            <a:endParaRPr lang="ru-RU" sz="1800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SzPct val="100000"/>
            </a:pPr>
            <a:endParaRPr lang="ru-RU" dirty="0"/>
          </a:p>
        </p:txBody>
      </p:sp>
      <p:pic>
        <p:nvPicPr>
          <p:cNvPr id="5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2" y="0"/>
            <a:ext cx="2348358" cy="112474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4422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48680"/>
            <a:ext cx="7488832" cy="720080"/>
          </a:xfrm>
        </p:spPr>
        <p:txBody>
          <a:bodyPr>
            <a:noAutofit/>
          </a:bodyPr>
          <a:lstStyle/>
          <a:p>
            <a:r>
              <a:rPr lang="ru-RU" b="1" dirty="0" smtClean="0"/>
              <a:t>Региональный материнский капитал можно потратить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5257800"/>
          </a:xfrm>
        </p:spPr>
        <p:txBody>
          <a:bodyPr>
            <a:normAutofit fontScale="55000" lnSpcReduction="20000"/>
          </a:bodyPr>
          <a:lstStyle/>
          <a:p>
            <a:pPr>
              <a:buSzPct val="139000"/>
            </a:pPr>
            <a:r>
              <a:rPr lang="ru-RU" b="1" dirty="0">
                <a:solidFill>
                  <a:srgbClr val="C00000"/>
                </a:solidFill>
              </a:rPr>
              <a:t>приобретение (приобретенное), строительство (строящееся), </a:t>
            </a:r>
            <a:r>
              <a:rPr lang="ru-RU" b="1" dirty="0" smtClean="0">
                <a:solidFill>
                  <a:srgbClr val="C00000"/>
                </a:solidFill>
              </a:rPr>
              <a:t>реконструкцию жилого помещения</a:t>
            </a:r>
          </a:p>
          <a:p>
            <a:pPr>
              <a:buSzPct val="139000"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SzPct val="139000"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капитальный ремонт, газификацию (при наличии технической возможности) жилого </a:t>
            </a:r>
            <a:r>
              <a:rPr lang="ru-RU" b="1" dirty="0" smtClean="0">
                <a:solidFill>
                  <a:srgbClr val="C00000"/>
                </a:solidFill>
              </a:rPr>
              <a:t>помещения</a:t>
            </a:r>
          </a:p>
          <a:p>
            <a:pPr>
              <a:buSzPct val="139000"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SzPct val="139000"/>
            </a:pPr>
            <a:r>
              <a:rPr lang="ru-RU" b="1" dirty="0" smtClean="0">
                <a:solidFill>
                  <a:srgbClr val="C00000"/>
                </a:solidFill>
              </a:rPr>
              <a:t>Погашение кредита (займа)на </a:t>
            </a:r>
            <a:r>
              <a:rPr lang="ru-RU" b="1" dirty="0">
                <a:solidFill>
                  <a:srgbClr val="C00000"/>
                </a:solidFill>
              </a:rPr>
              <a:t>указанные цели</a:t>
            </a:r>
            <a:r>
              <a:rPr lang="ru-RU" b="1" dirty="0" smtClean="0">
                <a:solidFill>
                  <a:srgbClr val="C00000"/>
                </a:solidFill>
              </a:rPr>
              <a:t>;</a:t>
            </a:r>
          </a:p>
          <a:p>
            <a:pPr>
              <a:buSzPct val="139000"/>
            </a:pPr>
            <a:endParaRPr lang="ru-RU" b="1" dirty="0">
              <a:solidFill>
                <a:srgbClr val="C00000"/>
              </a:solidFill>
            </a:endParaRPr>
          </a:p>
          <a:p>
            <a:pPr>
              <a:buSzPct val="139000"/>
            </a:pPr>
            <a:r>
              <a:rPr lang="ru-RU" b="1" dirty="0" smtClean="0">
                <a:solidFill>
                  <a:srgbClr val="C00000"/>
                </a:solidFill>
              </a:rPr>
              <a:t>оплату </a:t>
            </a:r>
            <a:r>
              <a:rPr lang="ru-RU" b="1" dirty="0">
                <a:solidFill>
                  <a:srgbClr val="C00000"/>
                </a:solidFill>
              </a:rPr>
              <a:t>предоставляемых образовательными </a:t>
            </a:r>
            <a:r>
              <a:rPr lang="ru-RU" b="1" dirty="0" smtClean="0">
                <a:solidFill>
                  <a:srgbClr val="C00000"/>
                </a:solidFill>
              </a:rPr>
              <a:t>учреждениями платных </a:t>
            </a:r>
            <a:r>
              <a:rPr lang="ru-RU" b="1" dirty="0">
                <a:solidFill>
                  <a:srgbClr val="C00000"/>
                </a:solidFill>
              </a:rPr>
              <a:t>образовательных услуг при реализации программ среднего (полного) общего образования, программ высшего профессионального образования</a:t>
            </a:r>
            <a:r>
              <a:rPr lang="ru-RU" b="1" dirty="0" smtClean="0">
                <a:solidFill>
                  <a:srgbClr val="C00000"/>
                </a:solidFill>
              </a:rPr>
              <a:t>;</a:t>
            </a:r>
          </a:p>
          <a:p>
            <a:pPr>
              <a:buSzPct val="139000"/>
            </a:pPr>
            <a:endParaRPr lang="ru-RU" b="1" dirty="0">
              <a:solidFill>
                <a:srgbClr val="C00000"/>
              </a:solidFill>
            </a:endParaRPr>
          </a:p>
          <a:p>
            <a:pPr>
              <a:buSzPct val="139000"/>
            </a:pPr>
            <a:r>
              <a:rPr lang="ru-RU" b="1" dirty="0">
                <a:solidFill>
                  <a:srgbClr val="C00000"/>
                </a:solidFill>
              </a:rPr>
              <a:t> 3) обеспечение детей, в том числе детей-инвалидов, техническими средствами реабилитации, не входящими в перечень технических средств реабилитации, утвержденный Правительством Российской Федерации</a:t>
            </a:r>
            <a:r>
              <a:rPr lang="ru-RU" b="1" dirty="0" smtClean="0">
                <a:solidFill>
                  <a:srgbClr val="C00000"/>
                </a:solidFill>
              </a:rPr>
              <a:t>;</a:t>
            </a:r>
          </a:p>
          <a:p>
            <a:pPr>
              <a:buSzPct val="139000"/>
            </a:pPr>
            <a:endParaRPr lang="ru-RU" b="1" dirty="0">
              <a:solidFill>
                <a:srgbClr val="C00000"/>
              </a:solidFill>
            </a:endParaRPr>
          </a:p>
          <a:p>
            <a:pPr>
              <a:buSzPct val="139000"/>
            </a:pPr>
            <a:r>
              <a:rPr lang="ru-RU" b="1" dirty="0">
                <a:solidFill>
                  <a:srgbClr val="C00000"/>
                </a:solidFill>
              </a:rPr>
              <a:t> 4) санаторно-курортное лечение детей при наличии медицинских показаний и(или) оплату проезда к месту лечения и обрат</a:t>
            </a:r>
          </a:p>
        </p:txBody>
      </p:sp>
      <p:pic>
        <p:nvPicPr>
          <p:cNvPr id="4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2" y="0"/>
            <a:ext cx="2053432" cy="983489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414392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2" y="0"/>
            <a:ext cx="2197448" cy="105246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Региональный </a:t>
            </a:r>
            <a:r>
              <a:rPr lang="ru-RU" b="1" dirty="0"/>
              <a:t>материнский капитал в Пермском крае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8075240" cy="54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600" b="1" dirty="0" smtClean="0">
                <a:solidFill>
                  <a:srgbClr val="C00000"/>
                </a:solidFill>
              </a:rPr>
              <a:t>100 тысяч рублей будет выдаваться на третьего или последующего ребенка</a:t>
            </a:r>
            <a:r>
              <a:rPr lang="ru-RU" dirty="0" smtClean="0"/>
              <a:t>,</a:t>
            </a:r>
          </a:p>
          <a:p>
            <a:pPr>
              <a:buSzPct val="164000"/>
            </a:pPr>
            <a:r>
              <a:rPr lang="ru-RU" b="1" dirty="0" smtClean="0"/>
              <a:t> при условии, что этот ребенок появился на свет в период с 1 января 2011 года по 31 декабря 2013 года</a:t>
            </a:r>
          </a:p>
          <a:p>
            <a:pPr>
              <a:buSzPct val="164000"/>
            </a:pPr>
            <a:r>
              <a:rPr lang="ru-RU" b="1" dirty="0" smtClean="0"/>
              <a:t>Полученные средства семья может использовать на улучшение жилищных условий: на приобретение, строительство или реконструкцию жилого помещения. </a:t>
            </a:r>
          </a:p>
          <a:p>
            <a:pPr>
              <a:buSzPct val="164000"/>
            </a:pPr>
            <a:r>
              <a:rPr lang="ru-RU" b="1" dirty="0" smtClean="0"/>
              <a:t>воспользоваться деньгами семья сможет после того, как ребенку исполнится два года.</a:t>
            </a:r>
          </a:p>
          <a:p>
            <a:pPr>
              <a:buSzPct val="164000"/>
            </a:pPr>
            <a:r>
              <a:rPr lang="ru-RU" b="1" dirty="0" smtClean="0"/>
              <a:t>Чтобы получить региональный материнский капитал, нужно обратиться с письменным заявлением в территориальное управление министерства социального развития Пермского края не позднее 31 декабря 2015 года. </a:t>
            </a:r>
          </a:p>
          <a:p>
            <a:pPr>
              <a:buSzPct val="164000"/>
            </a:pPr>
            <a:r>
              <a:rPr lang="ru-RU" b="1" dirty="0" smtClean="0"/>
              <a:t>Сертификат на региональный материнский капитал может быть реализован в течение шести месяцев со дня получения, но не позднее 30 июня 2016 года.</a:t>
            </a:r>
          </a:p>
          <a:p>
            <a:pPr>
              <a:buSzPct val="164000"/>
            </a:pPr>
            <a:r>
              <a:rPr lang="ru-RU" b="1" dirty="0"/>
              <a:t>Лица, не реализовавшие сертификат в течение 6 месяцев со дня его выдачи, вправе повторно обратиться за выдачей сертификата с предъявлением заявления о повторной выдаче сертификата и ранее выданного сертификат</a:t>
            </a:r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134399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52928" cy="3874442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>СПАСИБО  ЗА  ВНИМАНИЕ!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4365104"/>
            <a:ext cx="4474840" cy="1761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Максимча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Елена Геннадьевна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298-90-96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2" y="0"/>
            <a:ext cx="2197448" cy="105246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4879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/>
              <a:t>Материнский капитал можно потратить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229819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На улучшение жилищных </a:t>
            </a:r>
            <a:r>
              <a:rPr lang="ru-RU" sz="3200" b="1" dirty="0" smtClean="0">
                <a:solidFill>
                  <a:srgbClr val="C00000"/>
                </a:solidFill>
              </a:rPr>
              <a:t>условий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На </a:t>
            </a:r>
            <a:r>
              <a:rPr lang="ru-RU" sz="3200" b="1" dirty="0">
                <a:solidFill>
                  <a:srgbClr val="C00000"/>
                </a:solidFill>
              </a:rPr>
              <a:t>образование </a:t>
            </a:r>
            <a:r>
              <a:rPr lang="ru-RU" sz="3200" b="1" dirty="0" smtClean="0">
                <a:solidFill>
                  <a:srgbClr val="C00000"/>
                </a:solidFill>
              </a:rPr>
              <a:t>детей</a:t>
            </a:r>
          </a:p>
          <a:p>
            <a:endParaRPr lang="ru-RU" sz="3200" b="1" dirty="0">
              <a:solidFill>
                <a:srgbClr val="C00000"/>
              </a:solidFill>
            </a:endParaRPr>
          </a:p>
          <a:p>
            <a:r>
              <a:rPr lang="ru-RU" sz="3200" b="1" dirty="0" smtClean="0">
                <a:solidFill>
                  <a:srgbClr val="C00000"/>
                </a:solidFill>
              </a:rPr>
              <a:t>На </a:t>
            </a:r>
            <a:r>
              <a:rPr lang="ru-RU" sz="3200" b="1" dirty="0">
                <a:solidFill>
                  <a:srgbClr val="C00000"/>
                </a:solidFill>
              </a:rPr>
              <a:t>формирование пенсии мамы </a:t>
            </a:r>
            <a:endParaRPr lang="ru-RU" sz="3200" b="1" dirty="0" smtClean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6" y="0"/>
            <a:ext cx="2399184" cy="115247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2642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600200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Количество обращений о распоряжении средствами МСК за период с 01.01.2009г. по 01.08.2012г.</a:t>
            </a:r>
            <a:endParaRPr lang="ru-RU" sz="3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2060848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61570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71420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В рамках направления улучшение жилищных условий на средства материнского капитала можно использовать на</a:t>
            </a:r>
            <a:r>
              <a:rPr lang="ru-RU" sz="3200" b="1" dirty="0" smtClean="0">
                <a:solidFill>
                  <a:srgbClr val="C00000"/>
                </a:solidFill>
              </a:rPr>
              <a:t>: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32" y="1932836"/>
            <a:ext cx="9073008" cy="509656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Приобретение </a:t>
            </a:r>
            <a:r>
              <a:rPr lang="ru-RU" b="1" dirty="0"/>
              <a:t>жилого помещения или индивидуального жилого дома</a:t>
            </a:r>
            <a:r>
              <a:rPr lang="ru-RU" b="1" dirty="0" smtClean="0"/>
              <a:t>;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b="1" dirty="0" smtClean="0"/>
              <a:t>Выплата </a:t>
            </a:r>
            <a:r>
              <a:rPr lang="ru-RU" b="1" dirty="0"/>
              <a:t>основного долга и процентов по </a:t>
            </a:r>
            <a:r>
              <a:rPr lang="ru-RU" b="1" dirty="0" smtClean="0"/>
              <a:t>кредиту( займу)  </a:t>
            </a:r>
            <a:r>
              <a:rPr lang="ru-RU" b="1" dirty="0"/>
              <a:t>на </a:t>
            </a:r>
            <a:r>
              <a:rPr lang="ru-RU" b="1" dirty="0" smtClean="0"/>
              <a:t>покупку жилья </a:t>
            </a:r>
          </a:p>
          <a:p>
            <a:endParaRPr lang="ru-RU" b="1" dirty="0" smtClean="0"/>
          </a:p>
          <a:p>
            <a:r>
              <a:rPr lang="ru-RU" b="1" dirty="0" smtClean="0"/>
              <a:t>Оплата первоначального </a:t>
            </a:r>
            <a:r>
              <a:rPr lang="ru-RU" b="1" dirty="0"/>
              <a:t>взноса на получение кредита на покупку (строительство) жилья 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r>
              <a:rPr lang="ru-RU" b="1" dirty="0" smtClean="0"/>
              <a:t>Оплата </a:t>
            </a:r>
            <a:r>
              <a:rPr lang="ru-RU" b="1" dirty="0"/>
              <a:t>участия в долевом строительстве</a:t>
            </a:r>
            <a:r>
              <a:rPr lang="ru-RU" b="1" dirty="0" smtClean="0"/>
              <a:t>;</a:t>
            </a:r>
          </a:p>
          <a:p>
            <a:pPr marL="0" indent="0">
              <a:buNone/>
            </a:pPr>
            <a:endParaRPr lang="ru-RU" b="1" dirty="0"/>
          </a:p>
          <a:p>
            <a:r>
              <a:rPr lang="ru-RU" b="1" dirty="0" smtClean="0"/>
              <a:t>Оплата строительства (реконструкции) объекта индивидуального жилищного строительства с привлечением подрядных строительных организаций и без привлечения подрядных организаций;</a:t>
            </a:r>
          </a:p>
          <a:p>
            <a:endParaRPr lang="ru-RU" b="1" dirty="0"/>
          </a:p>
          <a:p>
            <a:r>
              <a:rPr lang="ru-RU" b="1" dirty="0" smtClean="0"/>
              <a:t>Компенсация </a:t>
            </a:r>
            <a:r>
              <a:rPr lang="ru-RU" b="1" dirty="0"/>
              <a:t>затрат за построенный (реконструированный) владельцем сертификата объект индивидуального жилищного строительства.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13524520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620688"/>
            <a:ext cx="9505056" cy="122413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Приобретение </a:t>
            </a:r>
            <a:r>
              <a:rPr lang="ru-RU" sz="3200" b="1" dirty="0"/>
              <a:t>жилого помещения или индивидуального жилого </a:t>
            </a:r>
            <a:r>
              <a:rPr lang="ru-RU" sz="3200" b="1" dirty="0" smtClean="0"/>
              <a:t>дома</a:t>
            </a:r>
            <a:br>
              <a:rPr lang="ru-RU" sz="3200" b="1" dirty="0" smtClean="0"/>
            </a:br>
            <a:r>
              <a:rPr lang="ru-RU" sz="3200" b="1" dirty="0" smtClean="0"/>
              <a:t> (без использования кредитных средств)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Если ребёнку </a:t>
            </a:r>
            <a:r>
              <a:rPr lang="ru-RU" sz="4400" b="1" dirty="0">
                <a:solidFill>
                  <a:srgbClr val="C00000"/>
                </a:solidFill>
              </a:rPr>
              <a:t>исполнилось 3 года (или прошло 3 года с момента усыновления), </a:t>
            </a:r>
            <a:r>
              <a:rPr lang="ru-RU" sz="4400" b="1" dirty="0" smtClean="0">
                <a:solidFill>
                  <a:srgbClr val="C00000"/>
                </a:solidFill>
              </a:rPr>
              <a:t>можно ,с </a:t>
            </a:r>
            <a:r>
              <a:rPr lang="ru-RU" sz="4400" b="1" dirty="0">
                <a:solidFill>
                  <a:srgbClr val="C00000"/>
                </a:solidFill>
              </a:rPr>
              <a:t>помощью материнского </a:t>
            </a:r>
            <a:r>
              <a:rPr lang="ru-RU" sz="4400" b="1" dirty="0" smtClean="0">
                <a:solidFill>
                  <a:srgbClr val="C00000"/>
                </a:solidFill>
              </a:rPr>
              <a:t>капитала, </a:t>
            </a:r>
            <a:r>
              <a:rPr lang="ru-RU" sz="4400" b="1" dirty="0">
                <a:solidFill>
                  <a:srgbClr val="C00000"/>
                </a:solidFill>
              </a:rPr>
              <a:t>купить дом или квартиру</a:t>
            </a:r>
            <a:r>
              <a:rPr lang="ru-RU" sz="4400" b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400" dirty="0" smtClean="0">
                <a:solidFill>
                  <a:srgbClr val="C00000"/>
                </a:solidFill>
              </a:rPr>
              <a:t> </a:t>
            </a:r>
            <a:r>
              <a:rPr lang="ru-RU" sz="3400" b="1" dirty="0"/>
              <a:t>Деньги на счёт продавца </a:t>
            </a:r>
            <a:r>
              <a:rPr lang="ru-RU" sz="3400" b="1" dirty="0" smtClean="0"/>
              <a:t>поступят через </a:t>
            </a:r>
            <a:r>
              <a:rPr lang="ru-RU" sz="3400" b="1" dirty="0"/>
              <a:t>два месяца после </a:t>
            </a:r>
            <a:r>
              <a:rPr lang="ru-RU" sz="3400" b="1" dirty="0" smtClean="0"/>
              <a:t>подачи заявления </a:t>
            </a:r>
            <a:r>
              <a:rPr lang="ru-RU" sz="3400" b="1" dirty="0"/>
              <a:t>в </a:t>
            </a:r>
            <a:r>
              <a:rPr lang="ru-RU" sz="3400" b="1" dirty="0" smtClean="0"/>
              <a:t>ПФР</a:t>
            </a:r>
          </a:p>
          <a:p>
            <a:pPr marL="0" indent="0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5100" b="1" dirty="0" smtClean="0"/>
              <a:t>Важно: </a:t>
            </a:r>
          </a:p>
          <a:p>
            <a:r>
              <a:rPr lang="ru-RU" b="1" dirty="0" smtClean="0"/>
              <a:t>Жилое помещение должно быть оформлено на всех членов семьи владельца сертификата.</a:t>
            </a:r>
          </a:p>
          <a:p>
            <a:r>
              <a:rPr lang="ru-RU" b="1" dirty="0" smtClean="0"/>
              <a:t>Возможна покупка у родственников.</a:t>
            </a:r>
          </a:p>
          <a:p>
            <a:r>
              <a:rPr lang="ru-RU" b="1" dirty="0" smtClean="0"/>
              <a:t>При покупке доли , все жилое помещение должно быть в собственности всех членов семьи владельца сертификата.</a:t>
            </a:r>
          </a:p>
          <a:p>
            <a:r>
              <a:rPr lang="ru-RU" b="1" dirty="0" smtClean="0"/>
              <a:t>Рыночная  стоимость жилого помещения  должна быть не ниже, указанной в договоре купли продажи.</a:t>
            </a:r>
          </a:p>
          <a:p>
            <a:r>
              <a:rPr lang="ru-RU" b="1" dirty="0" smtClean="0"/>
              <a:t>Жилое помещение должно быть пригодным для проживания.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2203875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26368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Оплата </a:t>
            </a:r>
            <a:r>
              <a:rPr lang="ru-RU" sz="3600" b="1" dirty="0"/>
              <a:t>основного долга и </a:t>
            </a:r>
            <a:r>
              <a:rPr lang="ru-RU" sz="3600" b="1" dirty="0" smtClean="0"/>
              <a:t>% </a:t>
            </a:r>
            <a:br>
              <a:rPr lang="ru-RU" sz="3600" b="1" dirty="0" smtClean="0"/>
            </a:br>
            <a:r>
              <a:rPr lang="ru-RU" sz="3600" b="1" dirty="0" smtClean="0"/>
              <a:t>по </a:t>
            </a:r>
            <a:r>
              <a:rPr lang="ru-RU" sz="3600" b="1" dirty="0"/>
              <a:t>кредиту( займу)  на покупку жилья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80920" cy="48139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Можно использовать не дожидаясь трехлетнего возраста ребенка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300" b="1" dirty="0" smtClean="0"/>
              <a:t>Важно:</a:t>
            </a:r>
          </a:p>
          <a:p>
            <a:r>
              <a:rPr lang="ru-RU" sz="2800" b="1" dirty="0" smtClean="0"/>
              <a:t> </a:t>
            </a:r>
            <a:r>
              <a:rPr lang="ru-RU" sz="2800" b="1" dirty="0">
                <a:solidFill>
                  <a:prstClr val="black"/>
                </a:solidFill>
              </a:rPr>
              <a:t>Кредит( </a:t>
            </a:r>
            <a:r>
              <a:rPr lang="ru-RU" sz="2800" b="1" dirty="0" err="1">
                <a:solidFill>
                  <a:prstClr val="black"/>
                </a:solidFill>
              </a:rPr>
              <a:t>займ</a:t>
            </a:r>
            <a:r>
              <a:rPr lang="ru-RU" sz="2800" b="1" dirty="0">
                <a:solidFill>
                  <a:prstClr val="black"/>
                </a:solidFill>
              </a:rPr>
              <a:t>) должен быть </a:t>
            </a:r>
            <a:r>
              <a:rPr lang="ru-RU" sz="2800" b="1" dirty="0" smtClean="0">
                <a:solidFill>
                  <a:prstClr val="black"/>
                </a:solidFill>
              </a:rPr>
              <a:t>целевым. </a:t>
            </a:r>
          </a:p>
          <a:p>
            <a:endParaRPr lang="ru-RU" sz="2800" b="1" dirty="0" smtClean="0">
              <a:solidFill>
                <a:prstClr val="black"/>
              </a:solidFill>
            </a:endParaRPr>
          </a:p>
          <a:p>
            <a:r>
              <a:rPr lang="ru-RU" sz="2800" b="1" dirty="0" smtClean="0"/>
              <a:t>Средства </a:t>
            </a:r>
            <a:r>
              <a:rPr lang="ru-RU" sz="2800" b="1" dirty="0"/>
              <a:t>материнского капитала можно использовать на погашение кредита, который был взят раньше, чем родился второй ребенок</a:t>
            </a:r>
            <a:r>
              <a:rPr lang="ru-RU" sz="2800" b="1" dirty="0" smtClean="0"/>
              <a:t>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Титульным собственником  жилого помещения должен быть владелец сертификата или его законный супруг.</a:t>
            </a:r>
          </a:p>
          <a:p>
            <a:pPr marL="0" indent="0">
              <a:buNone/>
            </a:pPr>
            <a:endParaRPr lang="ru-RU" sz="2800" b="1" dirty="0" smtClean="0"/>
          </a:p>
          <a:p>
            <a:r>
              <a:rPr lang="ru-RU" sz="2800" b="1" dirty="0" err="1" smtClean="0"/>
              <a:t>Займ</a:t>
            </a:r>
            <a:r>
              <a:rPr lang="ru-RU" sz="2800" b="1" dirty="0" smtClean="0"/>
              <a:t> может выдавать только юридическое лицо.</a:t>
            </a:r>
          </a:p>
          <a:p>
            <a:endParaRPr lang="ru-RU" dirty="0"/>
          </a:p>
        </p:txBody>
      </p:sp>
      <p:pic>
        <p:nvPicPr>
          <p:cNvPr id="3074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3" y="0"/>
            <a:ext cx="2198013" cy="105273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0392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35416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40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40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40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40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40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40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40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40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b="1" dirty="0" smtClean="0">
                <a:solidFill>
                  <a:prstClr val="black"/>
                </a:solidFill>
                <a:ea typeface="+mn-ea"/>
                <a:cs typeface="+mn-cs"/>
              </a:rPr>
              <a:t>Оплата </a:t>
            </a:r>
            <a:r>
              <a:rPr lang="ru-RU" b="1" dirty="0">
                <a:solidFill>
                  <a:prstClr val="black"/>
                </a:solidFill>
                <a:ea typeface="+mn-ea"/>
                <a:cs typeface="+mn-cs"/>
              </a:rPr>
              <a:t>первоначального взноса на получение кредита на покупку (строительство) жилья </a:t>
            </a:r>
            <a:r>
              <a:rPr lang="ru-RU" sz="3600" b="1" dirty="0">
                <a:solidFill>
                  <a:prstClr val="black"/>
                </a:solidFill>
                <a:ea typeface="+mn-ea"/>
                <a:cs typeface="+mn-cs"/>
              </a:rPr>
              <a:t>.</a:t>
            </a:r>
            <a:r>
              <a:rPr lang="ru-RU" sz="16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94989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Можно </a:t>
            </a:r>
            <a:r>
              <a:rPr lang="ru-RU" b="1" dirty="0">
                <a:solidFill>
                  <a:srgbClr val="C00000"/>
                </a:solidFill>
              </a:rPr>
              <a:t>использовать не дожидаясь трехлетнего возраста ребенка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pPr marL="0" lvl="0" indent="0">
              <a:buNone/>
            </a:pPr>
            <a:endParaRPr lang="ru-RU" sz="27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ru-RU" sz="27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5400" b="1" dirty="0" smtClean="0">
                <a:solidFill>
                  <a:prstClr val="black"/>
                </a:solidFill>
              </a:rPr>
              <a:t>Использовать специальные программы банков.</a:t>
            </a:r>
            <a:endParaRPr lang="ru-RU" sz="5400" b="1" dirty="0">
              <a:solidFill>
                <a:prstClr val="black"/>
              </a:solidFill>
            </a:endParaRPr>
          </a:p>
        </p:txBody>
      </p:sp>
      <p:pic>
        <p:nvPicPr>
          <p:cNvPr id="5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2" y="0"/>
            <a:ext cx="2053432" cy="983489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6846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100" b="1" dirty="0" smtClean="0"/>
              <a:t>Оплата </a:t>
            </a:r>
            <a:r>
              <a:rPr lang="ru-RU" sz="4100" b="1" dirty="0"/>
              <a:t>участия в долевом </a:t>
            </a:r>
            <a:r>
              <a:rPr lang="ru-RU" sz="4100" b="1" dirty="0" smtClean="0"/>
              <a:t>строительстве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06916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Если ребёнку исполнилось 3 года (или прошло 3 года с момента усыновления), можно ,с помощью материнского капитала, </a:t>
            </a:r>
            <a:r>
              <a:rPr lang="ru-RU" sz="2800" b="1" dirty="0" smtClean="0">
                <a:solidFill>
                  <a:srgbClr val="C00000"/>
                </a:solidFill>
              </a:rPr>
              <a:t>оплатить участие в долевом строительстве . </a:t>
            </a:r>
          </a:p>
          <a:p>
            <a:pPr marL="0" lvl="0" indent="0">
              <a:buNone/>
            </a:pPr>
            <a:r>
              <a:rPr lang="ru-RU" sz="2500" b="1" dirty="0" smtClean="0">
                <a:solidFill>
                  <a:prstClr val="black"/>
                </a:solidFill>
              </a:rPr>
              <a:t>Деньги </a:t>
            </a:r>
            <a:r>
              <a:rPr lang="ru-RU" sz="2500" b="1" dirty="0">
                <a:solidFill>
                  <a:prstClr val="black"/>
                </a:solidFill>
              </a:rPr>
              <a:t>на счёт </a:t>
            </a:r>
            <a:r>
              <a:rPr lang="ru-RU" sz="2500" b="1" dirty="0" smtClean="0">
                <a:solidFill>
                  <a:prstClr val="black"/>
                </a:solidFill>
              </a:rPr>
              <a:t>застройщика </a:t>
            </a:r>
            <a:r>
              <a:rPr lang="ru-RU" sz="2500" b="1" dirty="0">
                <a:solidFill>
                  <a:prstClr val="black"/>
                </a:solidFill>
              </a:rPr>
              <a:t>поступят через два месяца после подачи заявления в </a:t>
            </a:r>
            <a:r>
              <a:rPr lang="ru-RU" sz="2500" b="1" dirty="0" smtClean="0">
                <a:solidFill>
                  <a:prstClr val="black"/>
                </a:solidFill>
              </a:rPr>
              <a:t>ПФР</a:t>
            </a:r>
          </a:p>
          <a:p>
            <a:pPr marL="0" lvl="0" indent="0">
              <a:buNone/>
            </a:pPr>
            <a:endParaRPr lang="ru-RU" sz="25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3600" b="1" dirty="0" smtClean="0">
                <a:solidFill>
                  <a:prstClr val="black"/>
                </a:solidFill>
              </a:rPr>
              <a:t>Важно</a:t>
            </a:r>
            <a:r>
              <a:rPr lang="ru-RU" sz="2500" dirty="0" smtClean="0">
                <a:solidFill>
                  <a:prstClr val="black"/>
                </a:solidFill>
              </a:rPr>
              <a:t>:</a:t>
            </a:r>
          </a:p>
          <a:p>
            <a:r>
              <a:rPr lang="ru-RU" sz="2500" dirty="0" smtClean="0">
                <a:solidFill>
                  <a:prstClr val="black"/>
                </a:solidFill>
              </a:rPr>
              <a:t> </a:t>
            </a:r>
            <a:r>
              <a:rPr lang="ru-RU" sz="2500" b="1" dirty="0" smtClean="0">
                <a:solidFill>
                  <a:prstClr val="black"/>
                </a:solidFill>
              </a:rPr>
              <a:t>Договор долевого участия должен быть оформлен на членов семьи владельца сертификата.</a:t>
            </a:r>
          </a:p>
          <a:p>
            <a:r>
              <a:rPr lang="ru-RU" sz="2500" b="1" dirty="0" smtClean="0">
                <a:solidFill>
                  <a:prstClr val="black"/>
                </a:solidFill>
              </a:rPr>
              <a:t>Договор долевого участия должен быть зарегистрирован в регистрационной службе.</a:t>
            </a:r>
          </a:p>
          <a:p>
            <a:endParaRPr lang="ru-RU" sz="2500" dirty="0" smtClean="0">
              <a:solidFill>
                <a:prstClr val="black"/>
              </a:solidFill>
            </a:endParaRPr>
          </a:p>
          <a:p>
            <a:endParaRPr lang="ru-RU" sz="2500" dirty="0">
              <a:solidFill>
                <a:prstClr val="black"/>
              </a:solidFill>
            </a:endParaRPr>
          </a:p>
        </p:txBody>
      </p:sp>
      <p:pic>
        <p:nvPicPr>
          <p:cNvPr id="4" name="Picture 2" descr="C:\Users\Elena\Desktop\Бизнес\Granat_logo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08" y="-1"/>
            <a:ext cx="2016820" cy="96595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5344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260648"/>
            <a:ext cx="9793088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0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0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0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0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0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600" b="1" dirty="0" smtClean="0">
                <a:solidFill>
                  <a:prstClr val="black"/>
                </a:solidFill>
                <a:ea typeface="+mn-ea"/>
                <a:cs typeface="+mn-cs"/>
              </a:rPr>
              <a:t>Оплата </a:t>
            </a:r>
            <a:r>
              <a:rPr lang="ru-RU" sz="3600" b="1" dirty="0">
                <a:solidFill>
                  <a:prstClr val="black"/>
                </a:solidFill>
                <a:ea typeface="+mn-ea"/>
                <a:cs typeface="+mn-cs"/>
              </a:rPr>
              <a:t>строительства (реконструкции) объекта индивидуального жилищного </a:t>
            </a:r>
            <a:r>
              <a:rPr lang="ru-RU" sz="3600" b="1" dirty="0" smtClean="0">
                <a:solidFill>
                  <a:prstClr val="black"/>
                </a:solidFill>
                <a:ea typeface="+mn-ea"/>
                <a:cs typeface="+mn-cs"/>
              </a:rPr>
              <a:t>строительства</a:t>
            </a:r>
            <a:r>
              <a:rPr lang="ru-RU" sz="2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2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5012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300" b="1" dirty="0" smtClean="0">
                <a:solidFill>
                  <a:srgbClr val="C00000"/>
                </a:solidFill>
              </a:rPr>
              <a:t>Можно использовать только после трехлетия ребенка</a:t>
            </a:r>
          </a:p>
          <a:p>
            <a:pPr marL="0" indent="0">
              <a:buNone/>
            </a:pPr>
            <a:r>
              <a:rPr lang="ru-RU" sz="3800" b="1" dirty="0" smtClean="0"/>
              <a:t>Важно: </a:t>
            </a:r>
          </a:p>
          <a:p>
            <a:pPr lvl="0"/>
            <a:r>
              <a:rPr lang="ru-RU" sz="2400" b="1" dirty="0">
                <a:solidFill>
                  <a:prstClr val="black"/>
                </a:solidFill>
              </a:rPr>
              <a:t>Нельзя купить земельный участок на средства материнского капитала.</a:t>
            </a:r>
          </a:p>
          <a:p>
            <a:r>
              <a:rPr lang="ru-RU" sz="2400" b="1" dirty="0" smtClean="0"/>
              <a:t>Денежные средства переводятся на счет владельца сертификата в два этапа.</a:t>
            </a:r>
          </a:p>
          <a:p>
            <a:r>
              <a:rPr lang="ru-RU" sz="2400" b="1" dirty="0" smtClean="0"/>
              <a:t>Земельный участок  должен </a:t>
            </a:r>
            <a:r>
              <a:rPr lang="ru-RU" sz="2400" b="1" dirty="0"/>
              <a:t>быть категории </a:t>
            </a:r>
            <a:r>
              <a:rPr lang="ru-RU" sz="2400" b="1" dirty="0" smtClean="0"/>
              <a:t> </a:t>
            </a:r>
            <a:r>
              <a:rPr lang="ru-RU" sz="2400" b="1" dirty="0"/>
              <a:t>"поселений" с разрешенным использованием "для индивидуального жилищного строительства (ИЖС)</a:t>
            </a:r>
            <a:endParaRPr lang="ru-RU" sz="2400" b="1" dirty="0" smtClean="0"/>
          </a:p>
          <a:p>
            <a:r>
              <a:rPr lang="ru-RU" sz="2400" b="1" dirty="0" smtClean="0"/>
              <a:t>Должно быть получено разрешение на </a:t>
            </a:r>
            <a:r>
              <a:rPr lang="ru-RU" sz="2400" b="1" dirty="0"/>
              <a:t>строительство объекта индивидуального жилищного </a:t>
            </a:r>
            <a:r>
              <a:rPr lang="ru-RU" sz="2400" b="1" dirty="0" smtClean="0"/>
              <a:t>строительства(в органах </a:t>
            </a:r>
            <a:r>
              <a:rPr lang="ru-RU" sz="2400" b="1" dirty="0"/>
              <a:t>местного самоуправления муниципального образования</a:t>
            </a:r>
            <a:r>
              <a:rPr lang="ru-RU" sz="2400" b="1" dirty="0" smtClean="0"/>
              <a:t>.).</a:t>
            </a:r>
          </a:p>
          <a:p>
            <a:r>
              <a:rPr lang="ru-RU" sz="2400" b="1" dirty="0" smtClean="0"/>
              <a:t>перечисление второй части средств материнского капитала возможно через 6 месяцев, для этого необходимо </a:t>
            </a:r>
            <a:r>
              <a:rPr lang="ru-RU" sz="2400" b="1" dirty="0"/>
              <a:t>предоставить документ, подтверждающий проведение основных работ по строительству </a:t>
            </a:r>
            <a:r>
              <a:rPr lang="ru-RU" sz="2400" b="1" dirty="0" smtClean="0"/>
              <a:t>дома.</a:t>
            </a:r>
          </a:p>
          <a:p>
            <a:r>
              <a:rPr lang="ru-RU" sz="2400" b="1" dirty="0" smtClean="0"/>
              <a:t>При </a:t>
            </a:r>
            <a:r>
              <a:rPr lang="ru-RU" sz="2400" b="1" dirty="0"/>
              <a:t>реконструкции индивидуального </a:t>
            </a:r>
            <a:r>
              <a:rPr lang="ru-RU" sz="2400" b="1" dirty="0" smtClean="0"/>
              <a:t>жилищного дома должна </a:t>
            </a:r>
            <a:r>
              <a:rPr lang="ru-RU" sz="2400" b="1" dirty="0"/>
              <a:t>измениться </a:t>
            </a:r>
            <a:r>
              <a:rPr lang="ru-RU" sz="2400" b="1" dirty="0" smtClean="0"/>
              <a:t>площадь </a:t>
            </a:r>
            <a:r>
              <a:rPr lang="ru-RU" sz="2400" b="1" dirty="0"/>
              <a:t>не менее чем на учетную норму площади жилого </a:t>
            </a:r>
            <a:r>
              <a:rPr lang="ru-RU" sz="2400" b="1" dirty="0" smtClean="0"/>
              <a:t>помещения</a:t>
            </a:r>
            <a:endParaRPr lang="ru-RU" sz="2800" b="1" dirty="0" smtClean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7612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1753</TotalTime>
  <Words>984</Words>
  <Application>Microsoft Office PowerPoint</Application>
  <PresentationFormat>Экран (4:3)</PresentationFormat>
  <Paragraphs>134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 Использование материнского капитала в сделках с недвижимостью</vt:lpstr>
      <vt:lpstr>Материнский капитал можно потратить</vt:lpstr>
      <vt:lpstr>Количество обращений о распоряжении средствами МСК за период с 01.01.2009г. по 01.08.2012г.</vt:lpstr>
      <vt:lpstr>В рамках направления улучшение жилищных условий на средства материнского капитала можно использовать на: </vt:lpstr>
      <vt:lpstr>Приобретение жилого помещения или индивидуального жилого дома  (без использования кредитных средств) </vt:lpstr>
      <vt:lpstr> Оплата основного долга и %  по кредиту( займу)  на покупку жилья  </vt:lpstr>
      <vt:lpstr>    Оплата первоначального взноса на получение кредита на покупку (строительство) жилья . </vt:lpstr>
      <vt:lpstr> Оплата участия в долевом строительстве </vt:lpstr>
      <vt:lpstr>   Оплата строительства (реконструкции) объекта индивидуального жилищного строительства </vt:lpstr>
      <vt:lpstr>  Компенсация затрат за построенный владельцем сертификата объект индивидуального жилищного строительства. </vt:lpstr>
      <vt:lpstr> Причины отказов в удовлетворении заявлений о распоряжении средствами МСК</vt:lpstr>
      <vt:lpstr>  .</vt:lpstr>
      <vt:lpstr>Региональный материнский капитал можно потратить</vt:lpstr>
      <vt:lpstr> Региональный материнский капитал в Пермском крае</vt:lpstr>
      <vt:lpstr>СПАСИБО  ЗА 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материнского капитала в сделках с недвижимостью</dc:title>
  <dc:creator>Elena</dc:creator>
  <cp:lastModifiedBy>Elena</cp:lastModifiedBy>
  <cp:revision>45</cp:revision>
  <cp:lastPrinted>2013-04-06T09:30:07Z</cp:lastPrinted>
  <dcterms:created xsi:type="dcterms:W3CDTF">2013-04-04T10:22:06Z</dcterms:created>
  <dcterms:modified xsi:type="dcterms:W3CDTF">2014-06-26T10:11:18Z</dcterms:modified>
</cp:coreProperties>
</file>